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2" r:id="rId6"/>
    <p:sldId id="269" r:id="rId7"/>
    <p:sldId id="257" r:id="rId8"/>
    <p:sldId id="258" r:id="rId9"/>
    <p:sldId id="259" r:id="rId10"/>
    <p:sldId id="260" r:id="rId11"/>
    <p:sldId id="268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49B8DE-B4EB-C6EA-6EB9-576B24ADA05C}" v="4" dt="2026-04-23T10:53:51.7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938A-04F9-42A7-8C8B-8008E6944532}" type="datetimeFigureOut">
              <a:rPr lang="hr-HR" smtClean="0"/>
              <a:t>23.4.2026.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FA18-47CC-48E6-A6F5-23F57405A1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659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938A-04F9-42A7-8C8B-8008E6944532}" type="datetimeFigureOut">
              <a:rPr lang="hr-HR" smtClean="0"/>
              <a:t>23.4.2026.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FA18-47CC-48E6-A6F5-23F57405A1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253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938A-04F9-42A7-8C8B-8008E6944532}" type="datetimeFigureOut">
              <a:rPr lang="hr-HR" smtClean="0"/>
              <a:t>23.4.2026.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FA18-47CC-48E6-A6F5-23F57405A1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162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938A-04F9-42A7-8C8B-8008E6944532}" type="datetimeFigureOut">
              <a:rPr lang="hr-HR" smtClean="0"/>
              <a:t>23.4.2026.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FA18-47CC-48E6-A6F5-23F57405A1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394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938A-04F9-42A7-8C8B-8008E6944532}" type="datetimeFigureOut">
              <a:rPr lang="hr-HR" smtClean="0"/>
              <a:t>23.4.2026.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FA18-47CC-48E6-A6F5-23F57405A1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286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938A-04F9-42A7-8C8B-8008E6944532}" type="datetimeFigureOut">
              <a:rPr lang="hr-HR" smtClean="0"/>
              <a:t>23.4.2026.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FA18-47CC-48E6-A6F5-23F57405A1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078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938A-04F9-42A7-8C8B-8008E6944532}" type="datetimeFigureOut">
              <a:rPr lang="hr-HR" smtClean="0"/>
              <a:t>23.4.2026.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FA18-47CC-48E6-A6F5-23F57405A1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622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938A-04F9-42A7-8C8B-8008E6944532}" type="datetimeFigureOut">
              <a:rPr lang="hr-HR" smtClean="0"/>
              <a:t>23.4.2026.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FA18-47CC-48E6-A6F5-23F57405A1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12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938A-04F9-42A7-8C8B-8008E6944532}" type="datetimeFigureOut">
              <a:rPr lang="hr-HR" smtClean="0"/>
              <a:t>23.4.2026.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FA18-47CC-48E6-A6F5-23F57405A1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0689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938A-04F9-42A7-8C8B-8008E6944532}" type="datetimeFigureOut">
              <a:rPr lang="hr-HR" smtClean="0"/>
              <a:t>23.4.2026.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FA18-47CC-48E6-A6F5-23F57405A1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1596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938A-04F9-42A7-8C8B-8008E6944532}" type="datetimeFigureOut">
              <a:rPr lang="hr-HR" smtClean="0"/>
              <a:t>23.4.2026.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FA18-47CC-48E6-A6F5-23F57405A1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307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5938A-04F9-42A7-8C8B-8008E6944532}" type="datetimeFigureOut">
              <a:rPr lang="hr-HR" smtClean="0"/>
              <a:t>23.4.2026.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CFA18-47CC-48E6-A6F5-23F57405A1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541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/>
              <a:t>Brain Power – put do boljeg čitanja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Ingrid Propadalo</a:t>
            </a:r>
          </a:p>
          <a:p>
            <a:r>
              <a:rPr lang="hr-HR" dirty="0"/>
              <a:t>OŠ Vladimir Nazor, Čepin</a:t>
            </a:r>
          </a:p>
          <a:p>
            <a:endParaRPr lang="hr-HR" dirty="0"/>
          </a:p>
          <a:p>
            <a:r>
              <a:rPr lang="hr-HR" sz="1400" dirty="0"/>
              <a:t>Proljetna škola školskih knjižničara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0715"/>
            <a:ext cx="10515600" cy="1325563"/>
          </a:xfrm>
        </p:spPr>
        <p:txBody>
          <a:bodyPr/>
          <a:lstStyle/>
          <a:p>
            <a:r>
              <a:rPr lang="hr-HR" b="1" dirty="0"/>
              <a:t>Rezultati – zapažanja učitelja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Veća razina koncentracije – učenici dulje usmjereni na zadatak</a:t>
            </a:r>
          </a:p>
          <a:p>
            <a:r>
              <a:rPr lang="hr-HR" dirty="0"/>
              <a:t>Čitanje postalo sigurnije i ritmičnije</a:t>
            </a:r>
          </a:p>
          <a:p>
            <a:r>
              <a:rPr lang="hr-HR" dirty="0"/>
              <a:t>Manji broj zastajkivanja i pogrešaka pri čitanju</a:t>
            </a:r>
          </a:p>
          <a:p>
            <a:r>
              <a:rPr lang="hr-HR" dirty="0"/>
              <a:t>Učenici se češće javljaju za čitanje naglas pred razredom</a:t>
            </a:r>
          </a:p>
          <a:p>
            <a:r>
              <a:rPr lang="hr-HR" dirty="0"/>
              <a:t>Povećano samopouzdanje i pozitivniji odnos prema čitanju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4990"/>
            <a:ext cx="10515600" cy="1325563"/>
          </a:xfrm>
        </p:spPr>
        <p:txBody>
          <a:bodyPr/>
          <a:lstStyle/>
          <a:p>
            <a:r>
              <a:rPr lang="hr-HR" b="1" dirty="0"/>
              <a:t>Rezultati – doživljaj učenika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Učenici ističu da im aktivnosti pomažu u praćenju teksta i lakšem čitanju</a:t>
            </a:r>
          </a:p>
          <a:p>
            <a:r>
              <a:rPr lang="hr-HR" dirty="0"/>
              <a:t>"Sada lakše pratim tekst"</a:t>
            </a:r>
          </a:p>
          <a:p>
            <a:r>
              <a:rPr lang="hr-HR" dirty="0"/>
              <a:t>"Više volim čitati naglas"</a:t>
            </a:r>
          </a:p>
          <a:p>
            <a:r>
              <a:rPr lang="hr-HR" dirty="0"/>
              <a:t>"Prije sam slovkala dok sam čitala, sada više ne"</a:t>
            </a:r>
          </a:p>
          <a:p>
            <a:r>
              <a:rPr lang="hr-HR" dirty="0"/>
              <a:t>Promjena u percepciji vlastitih čitalačkih sposobnosti</a:t>
            </a:r>
          </a:p>
          <a:p>
            <a:r>
              <a:rPr lang="hr-HR" dirty="0"/>
              <a:t>Učenici sami primjećuju napredak → veća motivacija za čitanje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396" y="640255"/>
            <a:ext cx="10515600" cy="1325563"/>
          </a:xfrm>
        </p:spPr>
        <p:txBody>
          <a:bodyPr/>
          <a:lstStyle/>
          <a:p>
            <a:r>
              <a:rPr lang="hr-HR" b="1" dirty="0"/>
              <a:t>Kvantitativni pokazatelji napretka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Mjerenje brzine čitanja (riječi/min) i broja pogrešaka – prije i poslije radionice</a:t>
            </a:r>
          </a:p>
          <a:p>
            <a:r>
              <a:rPr lang="hr-HR" b="1" dirty="0"/>
              <a:t>Učenica 1</a:t>
            </a:r>
            <a:r>
              <a:rPr lang="hr-HR" dirty="0"/>
              <a:t> (</a:t>
            </a:r>
            <a:r>
              <a:rPr lang="hr-HR" i="1" dirty="0"/>
              <a:t>slabije školsko postignuće</a:t>
            </a:r>
            <a:r>
              <a:rPr lang="hr-HR" dirty="0"/>
              <a:t>): 73 → 78 rij/min; pogreške: 7 → 3</a:t>
            </a:r>
          </a:p>
          <a:p>
            <a:r>
              <a:rPr lang="hr-HR" b="1" dirty="0"/>
              <a:t>Učenica 2</a:t>
            </a:r>
            <a:r>
              <a:rPr lang="hr-HR" dirty="0"/>
              <a:t> (</a:t>
            </a:r>
            <a:r>
              <a:rPr lang="hr-HR" i="1" dirty="0"/>
              <a:t>mucanje</a:t>
            </a:r>
            <a:r>
              <a:rPr lang="hr-HR" dirty="0"/>
              <a:t>): 41 → 64 rij/min; pogreške: 4 → 3</a:t>
            </a:r>
          </a:p>
          <a:p>
            <a:r>
              <a:rPr lang="hr-HR" b="1" dirty="0"/>
              <a:t>Učenica 3</a:t>
            </a:r>
            <a:r>
              <a:rPr lang="hr-HR" dirty="0"/>
              <a:t> (</a:t>
            </a:r>
            <a:r>
              <a:rPr lang="hr-HR" i="1" dirty="0"/>
              <a:t>poremećaj pažnje</a:t>
            </a:r>
            <a:r>
              <a:rPr lang="hr-HR" dirty="0"/>
              <a:t>): 69 → 87 rij/min; pogreške: 7 → 3</a:t>
            </a:r>
          </a:p>
          <a:p>
            <a:r>
              <a:rPr lang="hr-HR" b="1" dirty="0"/>
              <a:t>Učenica 4</a:t>
            </a:r>
            <a:r>
              <a:rPr lang="hr-HR" dirty="0"/>
              <a:t> (</a:t>
            </a:r>
            <a:r>
              <a:rPr lang="hr-HR" i="1" dirty="0"/>
              <a:t>uredan razvoj</a:t>
            </a:r>
            <a:r>
              <a:rPr lang="hr-HR" dirty="0"/>
              <a:t>): 65 → 94 rij/min; pogreške: 5 → 3</a:t>
            </a:r>
          </a:p>
          <a:p>
            <a:r>
              <a:rPr lang="hr-HR" dirty="0"/>
              <a:t>Sve učenice: povećanje brzine čitanja + smanjenje broja pogrešaka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7886"/>
            <a:ext cx="10515600" cy="1325563"/>
          </a:xfrm>
        </p:spPr>
        <p:txBody>
          <a:bodyPr/>
          <a:lstStyle/>
          <a:p>
            <a:r>
              <a:rPr lang="hr-HR" b="1" dirty="0"/>
              <a:t>Zaključak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Školska knjižnica prerasta tradicionalnu ulogu → aktivno mjesto razvoja i inkluzije</a:t>
            </a:r>
          </a:p>
          <a:p>
            <a:r>
              <a:rPr lang="hr-HR" dirty="0"/>
              <a:t>Kombinacija BrainGym + trening ravnoteže + Forbrain = inovativan integrirani pristup</a:t>
            </a:r>
          </a:p>
          <a:p>
            <a:r>
              <a:rPr lang="hr-HR" dirty="0"/>
              <a:t>Pozitivni učinci: koncentracija, čitalačka tečnost, verbalno samopouzdanje</a:t>
            </a:r>
          </a:p>
          <a:p>
            <a:r>
              <a:rPr lang="hr-HR" dirty="0"/>
              <a:t>Ključna: interdisciplinarna suradnja knjižničara, psihologa i učitelja</a:t>
            </a:r>
          </a:p>
          <a:p>
            <a:r>
              <a:rPr lang="hr-HR" dirty="0"/>
              <a:t>Sigurno i poticajno okruženje → učenici doživljavaju uspjeh</a:t>
            </a:r>
          </a:p>
          <a:p>
            <a:r>
              <a:rPr lang="hr-HR" dirty="0"/>
              <a:t>Vrijedno pedagoško iskustvo u doba digitalnih distrakcija i smanjene pažnje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9794"/>
            <a:ext cx="10515600" cy="1325563"/>
          </a:xfrm>
        </p:spPr>
        <p:txBody>
          <a:bodyPr/>
          <a:lstStyle/>
          <a:p>
            <a:r>
              <a:rPr lang="hr-HR" b="1" dirty="0"/>
              <a:t>Literatura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Hannaford, Carla. 2027. Pametni pokreti. Ostvarenje. Zagreb.</a:t>
            </a:r>
          </a:p>
          <a:p>
            <a:r>
              <a:rPr lang="hr-HR" dirty="0"/>
              <a:t>Newport, Cal. 2019. Digitalni minimalizam. Verbum. Split.</a:t>
            </a:r>
          </a:p>
          <a:p>
            <a:r>
              <a:rPr lang="hr-HR" dirty="0"/>
              <a:t>Rajović, Ranko. 2017. Kako igrom uspješno razvijati djetetov IQ: NTC sustav učenja. Harfa. Split.</a:t>
            </a:r>
          </a:p>
          <a:p>
            <a:r>
              <a:rPr lang="hr-HR" dirty="0"/>
              <a:t>Spitzer, Manfred. 2003. Digitalna demencija. Ljevak. Zagreb.</a:t>
            </a:r>
          </a:p>
          <a:p>
            <a:r>
              <a:rPr lang="hr-HR" dirty="0"/>
              <a:t>Wolf, Maryanne. 2019. Čitatelju vrati se kući: Čitateljski mozak u digitalnom svijetu. Ljevak. Zagreb.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18304" y="748583"/>
            <a:ext cx="10515600" cy="1325563"/>
          </a:xfrm>
        </p:spPr>
        <p:txBody>
          <a:bodyPr/>
          <a:lstStyle/>
          <a:p>
            <a:r>
              <a:rPr lang="hr-HR" dirty="0"/>
              <a:t>UTJECAJ DIGITALIZACIJE 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180" y="1825625"/>
            <a:ext cx="9669640" cy="4351338"/>
          </a:xfrm>
        </p:spPr>
      </p:pic>
    </p:spTree>
    <p:extLst>
      <p:ext uri="{BB962C8B-B14F-4D97-AF65-F5344CB8AC3E}">
        <p14:creationId xmlns:p14="http://schemas.microsoft.com/office/powerpoint/2010/main" val="2648204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199" y="877255"/>
            <a:ext cx="10515600" cy="1325563"/>
          </a:xfrm>
        </p:spPr>
        <p:txBody>
          <a:bodyPr/>
          <a:lstStyle/>
          <a:p>
            <a:r>
              <a:rPr lang="hr-HR" dirty="0"/>
              <a:t>PIRAMIDA UČENJA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4975" y="2202818"/>
            <a:ext cx="5182049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56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 b="1" dirty="0"/>
            </a:br>
            <a:r>
              <a:rPr lang="hr-HR" b="1" dirty="0"/>
              <a:t>O projektu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Školski razvojni projekt: poticanje čitalačkih vještina, pismenosti, pažnje i učenja</a:t>
            </a:r>
          </a:p>
          <a:p>
            <a:r>
              <a:rPr lang="hr-HR" dirty="0"/>
              <a:t>Usmjeren na učenike s nižim rezultatima u čitanju, pisanju i školskom učenju</a:t>
            </a:r>
          </a:p>
          <a:p>
            <a:r>
              <a:rPr lang="hr-HR" dirty="0"/>
              <a:t>Zajednički provode: školski knjižničar i školski psiholog</a:t>
            </a:r>
          </a:p>
          <a:p>
            <a:r>
              <a:rPr lang="hr-HR" dirty="0"/>
              <a:t>Tjedne radionice u prostoru školske knjižnice</a:t>
            </a:r>
          </a:p>
          <a:p>
            <a:r>
              <a:rPr lang="hr-HR" dirty="0"/>
              <a:t>Iz svakog razreda odabrana su 2 učenika prema definiranim kriterijima</a:t>
            </a:r>
          </a:p>
          <a:p>
            <a:r>
              <a:rPr lang="hr-HR" dirty="0"/>
              <a:t>Integrirani pristup: BrainGym + trening ravnoteže + čitanje uz Forbrain slušalice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4991"/>
            <a:ext cx="10515600" cy="1325563"/>
          </a:xfrm>
        </p:spPr>
        <p:txBody>
          <a:bodyPr/>
          <a:lstStyle/>
          <a:p>
            <a:r>
              <a:rPr lang="hr-HR" b="1" dirty="0"/>
              <a:t>Knjižnica kao prostor inkluzije i podrške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Suvremena školska knjižnica: više od posudbe knjiga</a:t>
            </a:r>
          </a:p>
          <a:p>
            <a:r>
              <a:rPr lang="hr-HR" dirty="0"/>
              <a:t>Mirno i poticajno okruženje – posebno važno za učenike s poteškoćama</a:t>
            </a:r>
          </a:p>
          <a:p>
            <a:r>
              <a:rPr lang="hr-HR" dirty="0"/>
              <a:t>Opuštenija atmosfera smanjuje osjećaj neuspjeha i nesigurnosti</a:t>
            </a:r>
          </a:p>
          <a:p>
            <a:r>
              <a:rPr lang="hr-HR" dirty="0"/>
              <a:t>Interdisciplinarna suradnja: knjižničar + psiholog</a:t>
            </a:r>
          </a:p>
          <a:p>
            <a:r>
              <a:rPr lang="hr-HR" dirty="0"/>
              <a:t>Prilagodba aktivnosti individualnim sposobnostima učenika</a:t>
            </a:r>
          </a:p>
          <a:p>
            <a:r>
              <a:rPr lang="hr-HR" dirty="0"/>
              <a:t>Jačanje pozitivnog odnosa učenika prema knjižnici i čitanju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174" y="552914"/>
            <a:ext cx="2143125" cy="2143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2163"/>
            <a:ext cx="10515600" cy="1325563"/>
          </a:xfrm>
        </p:spPr>
        <p:txBody>
          <a:bodyPr/>
          <a:lstStyle/>
          <a:p>
            <a:r>
              <a:rPr lang="hr-HR" b="1" dirty="0"/>
              <a:t>BrainGym – uloga i utjecaj na mozak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Skup motoričkih vježbi koji potiče koordinaciju, koncentraciju i funkcionalnu povezanost mozga</a:t>
            </a:r>
          </a:p>
          <a:p>
            <a:r>
              <a:rPr lang="hr-HR" dirty="0"/>
              <a:t>Ideja: pokret i učenje su međusobno povezani aspekti razvoja</a:t>
            </a:r>
          </a:p>
          <a:p>
            <a:r>
              <a:rPr lang="hr-HR" dirty="0"/>
              <a:t>Vježbe aktiviraju obje hemisfere mozga i potiču njihovu komunikaciju</a:t>
            </a:r>
          </a:p>
          <a:p>
            <a:r>
              <a:rPr lang="hr-HR" dirty="0"/>
              <a:t>Rezultat: bolja koncentracija i mentalna spremnost za učenje</a:t>
            </a:r>
          </a:p>
          <a:p>
            <a:r>
              <a:rPr lang="hr-HR" dirty="0"/>
              <a:t>Rajović (2017): motoričke aktivnosti potiču stvaranje novih neuronskih veza</a:t>
            </a:r>
          </a:p>
          <a:p>
            <a:r>
              <a:rPr lang="hr-HR" dirty="0"/>
              <a:t>Nakon BrainGym-a učenici su opušteniji i spremniji za rad s tekstom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2687" y="295893"/>
            <a:ext cx="3059464" cy="3059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673" y="842554"/>
            <a:ext cx="10515600" cy="1325563"/>
          </a:xfrm>
        </p:spPr>
        <p:txBody>
          <a:bodyPr/>
          <a:lstStyle/>
          <a:p>
            <a:r>
              <a:rPr lang="hr-HR" b="1" dirty="0"/>
              <a:t>Vježbe ravnoteže – motorički i mentalni razvoj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r-HR" dirty="0"/>
          </a:p>
          <a:p>
            <a:r>
              <a:rPr lang="hr-HR" dirty="0"/>
              <a:t>Drugi dio radionice: vježbe na balansnoj dasci</a:t>
            </a:r>
          </a:p>
          <a:p>
            <a:r>
              <a:rPr lang="hr-HR" dirty="0"/>
              <a:t>Ravnoteža aktivira više dijelova mozga: mali mozak, vestibularni sustav, senzorni centri</a:t>
            </a:r>
          </a:p>
          <a:p>
            <a:r>
              <a:rPr lang="hr-HR" dirty="0"/>
              <a:t>Mali mozak: kontrola pokreta + učenje, pažnja i obrada jezika</a:t>
            </a:r>
          </a:p>
          <a:p>
            <a:r>
              <a:rPr lang="hr-HR" dirty="0"/>
              <a:t>Razvoj: bolja svijest o tijelu, stabilnost i kontrola pokreta</a:t>
            </a:r>
          </a:p>
          <a:p>
            <a:r>
              <a:rPr lang="hr-HR" dirty="0"/>
              <a:t>Tjelesna aktivnost potiče bolju prokrvljenost mozga i aktivaciju neuronskih veza</a:t>
            </a:r>
          </a:p>
          <a:p>
            <a:r>
              <a:rPr lang="hr-HR" dirty="0"/>
              <a:t>Pozitivan utjecaj na sposobnost usmjeravanja pažnje tijekom učenja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074" y="1192570"/>
            <a:ext cx="5761219" cy="25910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73" y="3856423"/>
            <a:ext cx="5761219" cy="259102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069" y="1192570"/>
            <a:ext cx="3456653" cy="460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92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304" y="289587"/>
            <a:ext cx="3206804" cy="3206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473" y="567426"/>
            <a:ext cx="10515600" cy="1325563"/>
          </a:xfrm>
        </p:spPr>
        <p:txBody>
          <a:bodyPr/>
          <a:lstStyle/>
          <a:p>
            <a:r>
              <a:rPr lang="hr-HR" b="1" dirty="0"/>
              <a:t>Forbrain slušalice – čitalačke sposobnosti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Treći dio radionice: čitanje naglas uz Forbrain slušalice</a:t>
            </a:r>
          </a:p>
          <a:p>
            <a:r>
              <a:rPr lang="hr-HR" dirty="0"/>
              <a:t>Tehnologija koštane vodljivosti – glas se prenosi kroz kosti lubanje do unutarnjeg uha</a:t>
            </a:r>
          </a:p>
          <a:p>
            <a:r>
              <a:rPr lang="hr-HR" dirty="0"/>
              <a:t>Učenici jasnije čuju vlastiti govor → bolja kontrola izgovora, ritma i intonacije</a:t>
            </a:r>
          </a:p>
          <a:p>
            <a:r>
              <a:rPr lang="hr-HR" dirty="0"/>
              <a:t>Slušna povratna informacija ključna za razvoj govora i čitalačkih vještina</a:t>
            </a:r>
          </a:p>
          <a:p>
            <a:r>
              <a:rPr lang="hr-HR" dirty="0"/>
              <a:t>Lakše prepoznavanje i ispravljanje pogrešaka u izgovoru</a:t>
            </a:r>
          </a:p>
          <a:p>
            <a:r>
              <a:rPr lang="hr-HR" dirty="0"/>
              <a:t>Primijećeno: veća sigurnost pri čitanju naglas, bolja koncentracija i motivacija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CD3F9EC809DC4E8D73303602DE520D" ma:contentTypeVersion="19" ma:contentTypeDescription="Create a new document." ma:contentTypeScope="" ma:versionID="39c0cfaea7d9fbe80e476a984bac3b8e">
  <xsd:schema xmlns:xsd="http://www.w3.org/2001/XMLSchema" xmlns:xs="http://www.w3.org/2001/XMLSchema" xmlns:p="http://schemas.microsoft.com/office/2006/metadata/properties" xmlns:ns3="94568ae9-6bd4-400e-9ca0-c838f5fe8870" xmlns:ns4="2e049e4c-099a-4404-a6a9-c0e8d5d18fd5" targetNamespace="http://schemas.microsoft.com/office/2006/metadata/properties" ma:root="true" ma:fieldsID="5b0ceed653d2e4fbb3ab1be38c14ac79" ns3:_="" ns4:_="">
    <xsd:import namespace="94568ae9-6bd4-400e-9ca0-c838f5fe8870"/>
    <xsd:import namespace="2e049e4c-099a-4404-a6a9-c0e8d5d18f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68ae9-6bd4-400e-9ca0-c838f5fe88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049e4c-099a-4404-a6a9-c0e8d5d18fd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4568ae9-6bd4-400e-9ca0-c838f5fe8870" xsi:nil="true"/>
  </documentManagement>
</p:properties>
</file>

<file path=customXml/itemProps1.xml><?xml version="1.0" encoding="utf-8"?>
<ds:datastoreItem xmlns:ds="http://schemas.openxmlformats.org/officeDocument/2006/customXml" ds:itemID="{124AE0F4-B44D-42A8-B481-19F5C244CE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568ae9-6bd4-400e-9ca0-c838f5fe8870"/>
    <ds:schemaRef ds:uri="2e049e4c-099a-4404-a6a9-c0e8d5d18f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CBF29E-0F3B-4EB0-B7C5-196BEDB6D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87ADA9-FE71-44C5-B895-95D218443BED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94568ae9-6bd4-400e-9ca0-c838f5fe8870"/>
    <ds:schemaRef ds:uri="http://schemas.microsoft.com/office/2006/metadata/properties"/>
    <ds:schemaRef ds:uri="2e049e4c-099a-4404-a6a9-c0e8d5d18fd5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755</Words>
  <Application>Microsoft Office PowerPoint</Application>
  <PresentationFormat>Widescreen</PresentationFormat>
  <Paragraphs>89</Paragraphs>
  <Slides>14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sustava Office</vt:lpstr>
      <vt:lpstr>Brain Power – put do boljeg čitanja</vt:lpstr>
      <vt:lpstr>UTJECAJ DIGITALIZACIJE </vt:lpstr>
      <vt:lpstr>PIRAMIDA UČENJA</vt:lpstr>
      <vt:lpstr> O projektu</vt:lpstr>
      <vt:lpstr>Knjižnica kao prostor inkluzije i podrške</vt:lpstr>
      <vt:lpstr>BrainGym – uloga i utjecaj na mozak</vt:lpstr>
      <vt:lpstr>Vježbe ravnoteže – motorički i mentalni razvoj</vt:lpstr>
      <vt:lpstr>PowerPoint Presentation</vt:lpstr>
      <vt:lpstr>Forbrain slušalice – čitalačke sposobnosti</vt:lpstr>
      <vt:lpstr>Rezultati – zapažanja učitelja</vt:lpstr>
      <vt:lpstr>Rezultati – doživljaj učenika</vt:lpstr>
      <vt:lpstr>Kvantitativni pokazatelji napretka</vt:lpstr>
      <vt:lpstr>Zaključak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Učitelj</dc:creator>
  <cp:lastModifiedBy>Ingrid Propadalo</cp:lastModifiedBy>
  <cp:revision>23</cp:revision>
  <dcterms:created xsi:type="dcterms:W3CDTF">2019-07-31T11:51:49Z</dcterms:created>
  <dcterms:modified xsi:type="dcterms:W3CDTF">2026-04-23T10:55:04Z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0x0101003DCD3F9EC809DC4E8D73303602DE520D</vt:lpwstr>
  </property>
</Properties>
</file>